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16"/>
    </p:cViewPr>
  </p:sorter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9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2097155" name="Picture 8" descr="HD-PanelTitle-V.png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/>
          </p:spPr>
        </p:pic>
        <p:sp>
          <p:nvSpPr>
            <p:cNvPr id="1048582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/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97156" name="Picture 16" descr="HDRibbonTitle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 l="2" r="47673"/>
            <a:stretch>
              <a:fillRect/>
            </a:stretch>
          </p:blipFill>
          <p:spPr>
            <a:xfrm rot="5400000">
              <a:off x="5245268" y="530352"/>
              <a:ext cx="1673352" cy="612648"/>
            </a:xfrm>
            <a:prstGeom prst="rect"/>
          </p:spPr>
        </p:pic>
        <p:pic>
          <p:nvPicPr>
            <p:cNvPr id="2097157" name="Picture 17" descr="HDRibbonTitle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 r="48819"/>
            <a:stretch>
              <a:fillRect/>
            </a:stretch>
          </p:blipFill>
          <p:spPr>
            <a:xfrm rot="5400000">
              <a:off x="5263556" y="5747514"/>
              <a:ext cx="1636776" cy="612648"/>
            </a:xfrm>
            <a:prstGeom prst="rect"/>
          </p:spPr>
        </p:pic>
      </p:grpSp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algn="ctr" indent="0" marL="0">
              <a:buNone/>
              <a:defRPr sz="2100">
                <a:solidFill>
                  <a:schemeClr val="tx1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p>
            <a:fld id="{5923F103-BC34-4FE4-A40E-EDDEECFDA5D0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p>
            <a:endParaRPr dirty="0" lang="en-US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8" name="Straight Connector 14"/>
          <p:cNvCxnSpPr>
            <a:cxnSpLocks/>
          </p:cNvCxnSpPr>
          <p:nvPr/>
        </p:nvCxnSpPr>
        <p:spPr>
          <a:xfrm>
            <a:off x="2692399" y="3522131"/>
            <a:ext cx="6815668" cy="0"/>
          </a:xfrm>
          <a:prstGeom prst="line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b="0" sz="2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7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78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BE451C3-0FF4-47C4-B829-773ADF60F88C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8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b="0" cap="none" sz="3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4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algn="ctr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FF16868-8199-4C2C-A5B1-63AEE139F88E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1" name="Straight Connector 14"/>
          <p:cNvCxnSpPr>
            <a:cxnSpLocks/>
          </p:cNvCxnSpPr>
          <p:nvPr/>
        </p:nvCxnSpPr>
        <p:spPr>
          <a:xfrm>
            <a:off x="1396169" y="4140199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6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algn="r" indent="0" marL="0">
              <a:buFontTx/>
              <a:buNone/>
              <a:defRPr sz="2000"/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0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algn="ctr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AD9FF7F-6988-44CC-821B-644E70CD2F73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74" name="TextBox 13"/>
          <p:cNvSpPr txBox="1"/>
          <p:nvPr/>
        </p:nvSpPr>
        <p:spPr>
          <a:xfrm>
            <a:off x="862013" y="8799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75" name="TextBox 14"/>
          <p:cNvSpPr txBox="1"/>
          <p:nvPr/>
        </p:nvSpPr>
        <p:spPr>
          <a:xfrm>
            <a:off x="10600267" y="282787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3145736" name="Straight Connector 18"/>
          <p:cNvCxnSpPr>
            <a:cxnSpLocks/>
          </p:cNvCxnSpPr>
          <p:nvPr/>
        </p:nvCxnSpPr>
        <p:spPr>
          <a:xfrm>
            <a:off x="1396169" y="4140199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b="0" cap="none" sz="3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9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algn="l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12C299-16B2-4475-990D-751901EACC14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9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algn="l" indent="0" mar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0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BE451C3-0FF4-47C4-B829-773ADF60F88C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94" name="TextBox 11"/>
          <p:cNvSpPr txBox="1"/>
          <p:nvPr/>
        </p:nvSpPr>
        <p:spPr>
          <a:xfrm>
            <a:off x="862013" y="8799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95" name="TextBox 12"/>
          <p:cNvSpPr txBox="1"/>
          <p:nvPr/>
        </p:nvSpPr>
        <p:spPr>
          <a:xfrm>
            <a:off x="10600267" y="25992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3145738" name="Straight Connector 25"/>
          <p:cNvCxnSpPr>
            <a:cxnSpLocks/>
          </p:cNvCxnSpPr>
          <p:nvPr/>
        </p:nvCxnSpPr>
        <p:spPr>
          <a:xfrm>
            <a:off x="1396169" y="3429000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dt="0" ftr="0" hdr="0"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anchor="ctr" bIns="45720" lIns="91440" rIns="91440" rtlCol="0" tIns="45720" vert="horz">
            <a:normAutofit/>
          </a:bodyPr>
          <a:lstStyle>
            <a:lvl1pPr>
              <a:defRPr b="0" dirty="0" lang="en-US"/>
            </a:lvl1pPr>
          </a:lstStyle>
          <a:p>
            <a:pPr lvl="0" marL="0"/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algn="l" indent="0" mar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6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BE451C3-0FF4-47C4-B829-773ADF60F88C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2" name="Straight Connector 14"/>
          <p:cNvCxnSpPr>
            <a:cxnSpLocks/>
          </p:cNvCxnSpPr>
          <p:nvPr/>
        </p:nvCxnSpPr>
        <p:spPr>
          <a:xfrm>
            <a:off x="1396169" y="3429000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dt="0" ftr="0" hdr="0"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/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6D93-FCAC-47E0-A2EE-787E62CA814C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7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40" name="Straight Connector 13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6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DA879A6-0FD0-4734-A311-86BFCA472E6E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5" name="Straight Connector 13"/>
          <p:cNvCxnSpPr>
            <a:cxnSpLocks/>
          </p:cNvCxnSpPr>
          <p:nvPr/>
        </p:nvCxnSpPr>
        <p:spPr>
          <a:xfrm>
            <a:off x="8863890" y="990600"/>
            <a:ext cx="0" cy="487680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Straight Connector 6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9C9CA7B-DFD4-44B5-8C60-D14B8CD1FB59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51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algn="ctr"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4E6425-0181-43F2-84FC-787E803FD2F8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3" name="Straight Connector 15"/>
          <p:cNvCxnSpPr>
            <a:cxnSpLocks/>
          </p:cNvCxnSpPr>
          <p:nvPr/>
        </p:nvCxnSpPr>
        <p:spPr>
          <a:xfrm>
            <a:off x="2012723" y="3710585"/>
            <a:ext cx="8163380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8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BDB8791-F1B0-41E7-B7FD-A781E65C4266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7" name="Straight Connector 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56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7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9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6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DD63B2-E120-4ED8-B27B-C685F510A5FE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6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4" name="Straight Connector 1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A18ACC-A947-437B-A130-35BD54FDF1E9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2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0" name="Straight Connector 13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C8D7E02-BCB8-4D50-A234-369438C08659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0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b="0" sz="2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E86A4C-8E40-4F87-A4F0-01A0687C5742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9" name="Straight Connector 15"/>
          <p:cNvCxnSpPr>
            <a:cxnSpLocks/>
          </p:cNvCxnSpPr>
          <p:nvPr/>
        </p:nvCxnSpPr>
        <p:spPr>
          <a:xfrm>
            <a:off x="1396169" y="2912533"/>
            <a:ext cx="35144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b="0" sz="2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40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5E72C73-2D91-4E12-BA25-F0AA0C03599B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6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097152" name="Picture 7" descr="HD-PanelContent-V.png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8"/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/>
          </p:spPr>
        </p:pic>
        <p:sp>
          <p:nvSpPr>
            <p:cNvPr id="1048576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/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97153" name="Picture 9" descr="HDRibbonContent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9"/>
            <a:srcRect r="5093"/>
            <a:stretch>
              <a:fillRect/>
            </a:stretch>
          </p:blipFill>
          <p:spPr>
            <a:xfrm rot="5400000">
              <a:off x="5706471" y="76265"/>
              <a:ext cx="758952" cy="606425"/>
            </a:xfrm>
            <a:prstGeom prst="rect"/>
          </p:spPr>
        </p:pic>
        <p:pic>
          <p:nvPicPr>
            <p:cNvPr id="2097154" name="Picture 10" descr="HDRibbonContent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9"/>
            <a:srcRect r="5093"/>
            <a:stretch>
              <a:fillRect/>
            </a:stretch>
          </p:blipFill>
          <p:spPr>
            <a:xfrm rot="5400000">
              <a:off x="5706470" y="6173526"/>
              <a:ext cx="758952" cy="606425"/>
            </a:xfrm>
            <a:prstGeom prst="rect"/>
          </p:spPr>
        </p:pic>
      </p:grpSp>
      <p:sp>
        <p:nvSpPr>
          <p:cNvPr id="1048577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/>
          <a:effectLst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78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79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5/9/2022</a:t>
            </a:fld>
            <a:endParaRPr dirty="0" lang="en-US"/>
          </a:p>
        </p:txBody>
      </p:sp>
      <p:sp>
        <p:nvSpPr>
          <p:cNvPr id="104858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dirty="0" lang="en-US"/>
          </a:p>
        </p:txBody>
      </p:sp>
      <p:sp>
        <p:nvSpPr>
          <p:cNvPr id="104858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ctr" defTabSz="457200" eaLnBrk="1" hangingPunct="1" latinLnBrk="0" rtl="0">
        <a:spcBef>
          <a:spcPct val="0"/>
        </a:spcBef>
        <a:buNone/>
        <a:defRPr cap="none" sz="4400" kern="1200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285750" latinLnBrk="0" marL="2857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2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20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algn="l" defTabSz="457200" eaLnBrk="1" hangingPunct="1" indent="-285750" latinLnBrk="0" marL="12001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8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algn="l" defTabSz="457200" eaLnBrk="1" hangingPunct="1" indent="-171450" latinLnBrk="0" marL="15430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6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algn="l" defTabSz="457200" eaLnBrk="1" hangingPunct="1" indent="-171450" latinLnBrk="0" marL="20002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2111187" y="954741"/>
            <a:ext cx="8152651" cy="2324035"/>
          </a:xfrm>
        </p:spPr>
        <p:txBody>
          <a:bodyPr/>
          <a:p>
            <a:r>
              <a:rPr b="1" dirty="0" sz="4400" lang="en-US" smtClean="0">
                <a:solidFill>
                  <a:schemeClr val="accent2"/>
                </a:solidFill>
              </a:rPr>
              <a:t>PLACEMENT MANAGEMENT SYSTEM</a:t>
            </a:r>
            <a:endParaRPr b="1" dirty="0" sz="4400" lang="en-US">
              <a:solidFill>
                <a:schemeClr val="accent2"/>
              </a:solidFill>
            </a:endParaRPr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2468880" y="3540033"/>
            <a:ext cx="7223760" cy="1711235"/>
          </a:xfrm>
        </p:spPr>
        <p:txBody>
          <a:bodyPr>
            <a:normAutofit fontScale="93750" lnSpcReduction="20000"/>
          </a:bodyPr>
          <a:p>
            <a:pPr algn="l"/>
            <a:r>
              <a:rPr b="1" dirty="0" sz="1900" lang="en-IN" smtClean="0">
                <a:solidFill>
                  <a:srgbClr val="00B050"/>
                </a:solidFill>
              </a:rPr>
              <a:t>Submitted By                                             Under the guidance of</a:t>
            </a:r>
          </a:p>
          <a:p>
            <a:pPr algn="l"/>
            <a:r>
              <a:rPr dirty="0" sz="1600" lang="en-IN" smtClean="0">
                <a:solidFill>
                  <a:srgbClr val="002060"/>
                </a:solidFill>
              </a:rPr>
              <a:t>1.Nitin </a:t>
            </a:r>
            <a:r>
              <a:rPr dirty="0" sz="1600" lang="en-IN" err="1" smtClean="0">
                <a:solidFill>
                  <a:srgbClr val="002060"/>
                </a:solidFill>
              </a:rPr>
              <a:t>Yawale</a:t>
            </a:r>
            <a:r>
              <a:rPr dirty="0" sz="1600" lang="en-IN" smtClean="0">
                <a:solidFill>
                  <a:srgbClr val="002060"/>
                </a:solidFill>
              </a:rPr>
              <a:t>                                                               Pooja Mehta       </a:t>
            </a:r>
          </a:p>
          <a:p>
            <a:pPr algn="l"/>
            <a:r>
              <a:rPr dirty="0" sz="1600" lang="en-IN" smtClean="0">
                <a:solidFill>
                  <a:srgbClr val="002060"/>
                </a:solidFill>
              </a:rPr>
              <a:t>2.Sakshi </a:t>
            </a:r>
            <a:r>
              <a:rPr dirty="0" sz="1600" lang="en-IN" err="1" smtClean="0">
                <a:solidFill>
                  <a:srgbClr val="002060"/>
                </a:solidFill>
              </a:rPr>
              <a:t>Hande</a:t>
            </a:r>
            <a:endParaRPr dirty="0" sz="1600" lang="en-IN" smtClean="0">
              <a:solidFill>
                <a:srgbClr val="002060"/>
              </a:solidFill>
            </a:endParaRPr>
          </a:p>
          <a:p>
            <a:pPr algn="l"/>
            <a:r>
              <a:rPr dirty="0" sz="1600" lang="en-IN" smtClean="0">
                <a:solidFill>
                  <a:srgbClr val="002060"/>
                </a:solidFill>
              </a:rPr>
              <a:t>3.B </a:t>
            </a:r>
            <a:r>
              <a:rPr dirty="0" sz="1600" lang="en-IN" err="1" smtClean="0">
                <a:solidFill>
                  <a:srgbClr val="002060"/>
                </a:solidFill>
              </a:rPr>
              <a:t>Tejswini</a:t>
            </a:r>
            <a:endParaRPr dirty="0" sz="1600" lang="en-IN" smtClean="0">
              <a:solidFill>
                <a:srgbClr val="002060"/>
              </a:solidFill>
            </a:endParaRPr>
          </a:p>
          <a:p>
            <a:pPr algn="l"/>
            <a:r>
              <a:rPr dirty="0" sz="1600" lang="en-US" err="1" smtClean="0">
                <a:solidFill>
                  <a:srgbClr val="002060"/>
                </a:solidFill>
              </a:rPr>
              <a:t>4</a:t>
            </a:r>
            <a:r>
              <a:rPr dirty="0" sz="1600" lang="en-US" err="1" smtClean="0">
                <a:solidFill>
                  <a:srgbClr val="002060"/>
                </a:solidFill>
              </a:rPr>
              <a:t>.</a:t>
            </a:r>
            <a:r>
              <a:rPr dirty="0" sz="1600" lang="en-US" err="1" smtClean="0">
                <a:solidFill>
                  <a:srgbClr val="002060"/>
                </a:solidFill>
              </a:rPr>
              <a:t> </a:t>
            </a:r>
            <a:r>
              <a:rPr dirty="0" sz="1600" lang="en-US" err="1" smtClean="0">
                <a:solidFill>
                  <a:srgbClr val="002060"/>
                </a:solidFill>
              </a:rPr>
              <a:t>K</a:t>
            </a:r>
            <a:r>
              <a:rPr dirty="0" sz="1600" lang="en-US" err="1" smtClean="0">
                <a:solidFill>
                  <a:srgbClr val="002060"/>
                </a:solidFill>
              </a:rPr>
              <a:t> </a:t>
            </a:r>
            <a:r>
              <a:rPr dirty="0" sz="1600" lang="en-US" err="1" smtClean="0">
                <a:solidFill>
                  <a:srgbClr val="002060"/>
                </a:solidFill>
              </a:rPr>
              <a:t>Pras</a:t>
            </a:r>
            <a:r>
              <a:rPr dirty="0" sz="1600" lang="en-US" err="1" smtClean="0">
                <a:solidFill>
                  <a:srgbClr val="002060"/>
                </a:solidFill>
              </a:rPr>
              <a:t>a</a:t>
            </a:r>
            <a:r>
              <a:rPr dirty="0" sz="1600" lang="en-US" err="1" smtClean="0">
                <a:solidFill>
                  <a:srgbClr val="002060"/>
                </a:solidFill>
              </a:rPr>
              <a:t>n</a:t>
            </a:r>
            <a:r>
              <a:rPr dirty="0" sz="1600" lang="en-US" err="1" smtClean="0">
                <a:solidFill>
                  <a:srgbClr val="002060"/>
                </a:solidFill>
              </a:rPr>
              <a:t>n</a:t>
            </a:r>
            <a:r>
              <a:rPr dirty="0" sz="1600" lang="en-US" err="1" smtClean="0">
                <a:solidFill>
                  <a:srgbClr val="002060"/>
                </a:solidFill>
              </a:rPr>
              <a:t>a</a:t>
            </a:r>
            <a:r>
              <a:rPr dirty="0" sz="1600" lang="en-US" err="1" smtClean="0">
                <a:solidFill>
                  <a:srgbClr val="002060"/>
                </a:solidFill>
              </a:rPr>
              <a:t> </a:t>
            </a:r>
            <a:r>
              <a:rPr dirty="0" sz="1600" lang="en-US" err="1" smtClean="0">
                <a:solidFill>
                  <a:srgbClr val="002060"/>
                </a:solidFill>
              </a:rPr>
              <a:t>Kumar</a:t>
            </a:r>
            <a:endParaRPr dirty="0" sz="1600" lang="en-IN" smtClean="0">
              <a:solidFill>
                <a:srgbClr val="002060"/>
              </a:solidFill>
            </a:endParaRPr>
          </a:p>
          <a:p>
            <a:pPr algn="l"/>
            <a:endParaRPr dirty="0" sz="2900" lang="en-IN" u="sng" smtClean="0"/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56094" y="3805518"/>
            <a:ext cx="1317812" cy="914400"/>
          </a:xfrm>
          <a:prstGeom prst="rect"/>
        </p:spPr>
      </p:pic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SPRING ANNOTATIONS</a:t>
            </a:r>
            <a:endParaRPr b="1" dirty="0" lang="en-US">
              <a:solidFill>
                <a:schemeClr val="accent3"/>
              </a:solidFill>
            </a:endParaRPr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833" lnSpcReduction="20000"/>
          </a:bodyPr>
          <a:p>
            <a:r>
              <a:rPr b="1" dirty="0" lang="en-US" smtClean="0">
                <a:solidFill>
                  <a:schemeClr val="accent2"/>
                </a:solidFill>
              </a:rPr>
              <a:t>@Repository</a:t>
            </a:r>
            <a:r>
              <a:rPr b="1" dirty="0" lang="en-US" smtClean="0">
                <a:solidFill>
                  <a:schemeClr val="accent1"/>
                </a:solidFill>
              </a:rPr>
              <a:t>:</a:t>
            </a:r>
            <a:r>
              <a:rPr dirty="0" lang="en-US" smtClean="0">
                <a:solidFill>
                  <a:schemeClr val="accent1"/>
                </a:solidFill>
              </a:rPr>
              <a:t> It is a class-level annotation. The repository is a </a:t>
            </a:r>
            <a:r>
              <a:rPr b="1" dirty="0" lang="en-US" smtClean="0">
                <a:solidFill>
                  <a:schemeClr val="accent1"/>
                </a:solidFill>
              </a:rPr>
              <a:t>DAOs</a:t>
            </a:r>
            <a:r>
              <a:rPr dirty="0" lang="en-US" smtClean="0">
                <a:solidFill>
                  <a:schemeClr val="accent1"/>
                </a:solidFill>
              </a:rPr>
              <a:t> (Data Access Object) that access the database directly. The repository does all the operations related to the database.</a:t>
            </a:r>
          </a:p>
          <a:p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EnableAutoConfiguration</a:t>
            </a:r>
            <a:r>
              <a:rPr b="1" dirty="0" lang="en-US" smtClean="0">
                <a:solidFill>
                  <a:schemeClr val="accent1"/>
                </a:solidFill>
              </a:rPr>
              <a:t>:</a:t>
            </a:r>
            <a:r>
              <a:rPr dirty="0" lang="en-US" smtClean="0">
                <a:solidFill>
                  <a:schemeClr val="accent1"/>
                </a:solidFill>
              </a:rPr>
              <a:t> It auto-configures the bean that is present in the </a:t>
            </a:r>
            <a:r>
              <a:rPr dirty="0" lang="en-US" err="1" smtClean="0">
                <a:solidFill>
                  <a:schemeClr val="accent1"/>
                </a:solidFill>
              </a:rPr>
              <a:t>classpath</a:t>
            </a:r>
            <a:r>
              <a:rPr dirty="0" lang="en-US" smtClean="0">
                <a:solidFill>
                  <a:schemeClr val="accent1"/>
                </a:solidFill>
              </a:rPr>
              <a:t> and configures it to run the methods. The use of this annotation is reduced in Spring Boot 1.2.0 release because developers provided an alternative of the annotation, i.e.</a:t>
            </a:r>
            <a:r>
              <a:rPr dirty="0" lang="en-US" smtClean="0">
                <a:solidFill>
                  <a:schemeClr val="accent2"/>
                </a:solidFill>
              </a:rPr>
              <a:t> </a:t>
            </a:r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SpringBootApplication</a:t>
            </a:r>
            <a:r>
              <a:rPr dirty="0" lang="en-US" smtClean="0">
                <a:solidFill>
                  <a:schemeClr val="accent1"/>
                </a:solidFill>
              </a:rPr>
              <a:t>.</a:t>
            </a:r>
          </a:p>
          <a:p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SpringBootApplication</a:t>
            </a:r>
            <a:r>
              <a:rPr b="1" dirty="0" lang="en-US" smtClean="0">
                <a:solidFill>
                  <a:schemeClr val="accent1"/>
                </a:solidFill>
              </a:rPr>
              <a:t>:</a:t>
            </a:r>
            <a:r>
              <a:rPr dirty="0" lang="en-US" smtClean="0">
                <a:solidFill>
                  <a:schemeClr val="accent1"/>
                </a:solidFill>
              </a:rPr>
              <a:t> It is a combination of three annotations </a:t>
            </a:r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EnableAutoConfiguration</a:t>
            </a:r>
            <a:r>
              <a:rPr b="1" dirty="0" lang="en-US" smtClean="0">
                <a:solidFill>
                  <a:schemeClr val="accent1"/>
                </a:solidFill>
              </a:rPr>
              <a:t>, @</a:t>
            </a:r>
            <a:r>
              <a:rPr b="1" dirty="0" lang="en-US" err="1" smtClean="0">
                <a:solidFill>
                  <a:schemeClr val="accent1"/>
                </a:solidFill>
              </a:rPr>
              <a:t>ComponentScan</a:t>
            </a:r>
            <a:r>
              <a:rPr b="1" dirty="0" lang="en-US" smtClean="0">
                <a:solidFill>
                  <a:schemeClr val="accent1"/>
                </a:solidFill>
              </a:rPr>
              <a:t>,</a:t>
            </a:r>
            <a:r>
              <a:rPr dirty="0" lang="en-US" smtClean="0">
                <a:solidFill>
                  <a:schemeClr val="accent1"/>
                </a:solidFill>
              </a:rPr>
              <a:t> and </a:t>
            </a:r>
            <a:r>
              <a:rPr b="1" dirty="0" lang="en-US" smtClean="0">
                <a:solidFill>
                  <a:schemeClr val="accent1"/>
                </a:solidFill>
              </a:rPr>
              <a:t>@Configuration</a:t>
            </a:r>
            <a:r>
              <a:rPr dirty="0" lang="en-US" smtClean="0">
                <a:solidFill>
                  <a:schemeClr val="accent1"/>
                </a:solidFill>
              </a:rPr>
              <a:t>.</a:t>
            </a:r>
          </a:p>
          <a:p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RequestMapping</a:t>
            </a:r>
            <a:r>
              <a:rPr b="1" dirty="0" lang="en-US" smtClean="0">
                <a:solidFill>
                  <a:schemeClr val="accent1"/>
                </a:solidFill>
              </a:rPr>
              <a:t>:</a:t>
            </a:r>
            <a:r>
              <a:rPr dirty="0" lang="en-US" smtClean="0">
                <a:solidFill>
                  <a:schemeClr val="accent1"/>
                </a:solidFill>
              </a:rPr>
              <a:t> It is used to map the </a:t>
            </a:r>
            <a:r>
              <a:rPr b="1" dirty="0" lang="en-US" smtClean="0">
                <a:solidFill>
                  <a:schemeClr val="accent1"/>
                </a:solidFill>
              </a:rPr>
              <a:t>web requests</a:t>
            </a:r>
            <a:r>
              <a:rPr dirty="0" lang="en-US" smtClean="0">
                <a:solidFill>
                  <a:schemeClr val="accent1"/>
                </a:solidFill>
              </a:rPr>
              <a:t>. It has many optional elements like </a:t>
            </a:r>
            <a:r>
              <a:rPr b="1" dirty="0" lang="en-US" smtClean="0">
                <a:solidFill>
                  <a:schemeClr val="accent1"/>
                </a:solidFill>
              </a:rPr>
              <a:t>consumes, header, method, name, </a:t>
            </a:r>
            <a:r>
              <a:rPr b="1" dirty="0" lang="en-US" err="1" smtClean="0">
                <a:solidFill>
                  <a:schemeClr val="accent1"/>
                </a:solidFill>
              </a:rPr>
              <a:t>params</a:t>
            </a:r>
            <a:r>
              <a:rPr b="1" dirty="0" lang="en-US" smtClean="0">
                <a:solidFill>
                  <a:schemeClr val="accent1"/>
                </a:solidFill>
              </a:rPr>
              <a:t>, path, produces</a:t>
            </a:r>
            <a:r>
              <a:rPr dirty="0" lang="en-US" smtClean="0">
                <a:solidFill>
                  <a:schemeClr val="accent1"/>
                </a:solidFill>
              </a:rPr>
              <a:t>, and </a:t>
            </a:r>
            <a:r>
              <a:rPr b="1" dirty="0" lang="en-US" smtClean="0">
                <a:solidFill>
                  <a:schemeClr val="accent1"/>
                </a:solidFill>
              </a:rPr>
              <a:t>value</a:t>
            </a:r>
            <a:r>
              <a:rPr dirty="0" lang="en-US" smtClean="0">
                <a:solidFill>
                  <a:schemeClr val="accent1"/>
                </a:solidFill>
              </a:rPr>
              <a:t>. We use it with the class as well as the method.</a:t>
            </a:r>
          </a:p>
          <a:p>
            <a:r>
              <a:rPr b="1" dirty="0" lang="en-US" smtClean="0">
                <a:solidFill>
                  <a:schemeClr val="accent2"/>
                </a:solidFill>
              </a:rPr>
              <a:t>@</a:t>
            </a:r>
            <a:r>
              <a:rPr b="1" dirty="0" lang="en-US" err="1" smtClean="0">
                <a:solidFill>
                  <a:schemeClr val="accent2"/>
                </a:solidFill>
              </a:rPr>
              <a:t>GetMapping</a:t>
            </a:r>
            <a:r>
              <a:rPr b="1" dirty="0" lang="en-US" smtClean="0">
                <a:solidFill>
                  <a:schemeClr val="accent1"/>
                </a:solidFill>
              </a:rPr>
              <a:t>:</a:t>
            </a:r>
            <a:r>
              <a:rPr dirty="0" lang="en-US" smtClean="0">
                <a:solidFill>
                  <a:schemeClr val="accent1"/>
                </a:solidFill>
              </a:rPr>
              <a:t> It maps the</a:t>
            </a:r>
            <a:r>
              <a:rPr dirty="0" lang="en-US" smtClean="0">
                <a:solidFill>
                  <a:schemeClr val="accent2"/>
                </a:solidFill>
              </a:rPr>
              <a:t> </a:t>
            </a:r>
            <a:r>
              <a:rPr b="1" dirty="0" lang="en-US" smtClean="0">
                <a:solidFill>
                  <a:schemeClr val="accent2"/>
                </a:solidFill>
              </a:rPr>
              <a:t>HTTP GET</a:t>
            </a:r>
            <a:r>
              <a:rPr dirty="0" lang="en-US" smtClean="0">
                <a:solidFill>
                  <a:schemeClr val="accent1"/>
                </a:solidFill>
              </a:rPr>
              <a:t> requests on the specific handler method. It is used to create a web service endpoint that </a:t>
            </a:r>
            <a:r>
              <a:rPr b="1" dirty="0" lang="en-US" smtClean="0">
                <a:solidFill>
                  <a:schemeClr val="accent1"/>
                </a:solidFill>
              </a:rPr>
              <a:t>fetches.</a:t>
            </a:r>
            <a:endParaRPr dirty="0"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lang="en-US" smtClean="0">
                <a:solidFill>
                  <a:schemeClr val="accent3"/>
                </a:solidFill>
              </a:rPr>
              <a:t>USE CASE DIAGRAM</a:t>
            </a:r>
            <a:endParaRPr b="1" dirty="0" lang="en-US">
              <a:solidFill>
                <a:schemeClr val="accent3"/>
              </a:solidFill>
            </a:endParaRPr>
          </a:p>
        </p:txBody>
      </p:sp>
      <p:pic>
        <p:nvPicPr>
          <p:cNvPr id="2097159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2012" y="2285999"/>
            <a:ext cx="10824882" cy="4101354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Home Page</a:t>
            </a:r>
            <a:endParaRPr b="1" dirty="0" lang="en-US">
              <a:solidFill>
                <a:schemeClr val="accent3"/>
              </a:solidFill>
            </a:endParaRPr>
          </a:p>
        </p:txBody>
      </p:sp>
      <p:pic>
        <p:nvPicPr>
          <p:cNvPr id="2097160" name="Picture 1" descr="C:\Users\Dell\Pictures\Screenshots\Screenshot (29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17431" y="2285999"/>
            <a:ext cx="9879167" cy="3934497"/>
          </a:xfrm>
          <a:prstGeom prst="rect"/>
          <a:noFill/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IN" smtClean="0">
                <a:solidFill>
                  <a:schemeClr val="accent3"/>
                </a:solidFill>
              </a:rPr>
              <a:t>STUDENTS </a:t>
            </a:r>
            <a:r>
              <a:rPr b="1" dirty="0" sz="3600" lang="en-IN" smtClean="0">
                <a:solidFill>
                  <a:schemeClr val="accent3"/>
                </a:solidFill>
              </a:rPr>
              <a:t>REGISTRATION</a:t>
            </a:r>
            <a:endParaRPr b="1" dirty="0" sz="3600" lang="en-US">
              <a:solidFill>
                <a:schemeClr val="accent3"/>
              </a:solidFill>
            </a:endParaRPr>
          </a:p>
        </p:txBody>
      </p:sp>
      <p:pic>
        <p:nvPicPr>
          <p:cNvPr id="2097161" name="Picture 1" descr="C:\Users\Dell\Pictures\Screenshots\Screenshot (32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99247" y="2557463"/>
            <a:ext cx="10892118" cy="3708866"/>
          </a:xfrm>
          <a:prstGeom prst="rect"/>
          <a:noFill/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IN" smtClean="0">
                <a:solidFill>
                  <a:schemeClr val="accent3"/>
                </a:solidFill>
              </a:rPr>
              <a:t>STUDENTS LOGIN</a:t>
            </a:r>
            <a:endParaRPr b="1" dirty="0" sz="3600" lang="en-US">
              <a:solidFill>
                <a:schemeClr val="accent3"/>
              </a:solidFill>
            </a:endParaRPr>
          </a:p>
        </p:txBody>
      </p:sp>
      <p:pic>
        <p:nvPicPr>
          <p:cNvPr id="2097162" name="Picture 1" descr="C:\Users\Dell\Pictures\Screenshots\Screenshot (33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159099" y="2382592"/>
            <a:ext cx="9427335" cy="3979571"/>
          </a:xfrm>
          <a:prstGeom prst="rect"/>
          <a:noFill/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IN" smtClean="0">
                <a:solidFill>
                  <a:schemeClr val="accent3"/>
                </a:solidFill>
              </a:rPr>
              <a:t>STUDENT PORTAL</a:t>
            </a:r>
            <a:endParaRPr b="1" dirty="0" sz="3600" lang="en-US">
              <a:solidFill>
                <a:schemeClr val="accent3"/>
              </a:solidFill>
            </a:endParaRPr>
          </a:p>
        </p:txBody>
      </p:sp>
      <p:pic>
        <p:nvPicPr>
          <p:cNvPr id="2097163" name="Picture 2" descr="C:\Users\Dell\Pictures\Screenshots\Screenshot (36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34096" y="2421229"/>
            <a:ext cx="10663707" cy="3953814"/>
          </a:xfrm>
          <a:prstGeom prst="rect"/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RECRUITER REGISTRATION</a:t>
            </a:r>
            <a:endParaRPr b="1" dirty="0" lang="en-US">
              <a:solidFill>
                <a:schemeClr val="accent3"/>
              </a:solidFill>
            </a:endParaRPr>
          </a:p>
        </p:txBody>
      </p:sp>
      <p:pic>
        <p:nvPicPr>
          <p:cNvPr id="2097164" name="Picture 2" descr="C:\Users\Dell\Pictures\Screenshots\Screenshot (34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43189" y="2421229"/>
            <a:ext cx="10225825" cy="3608656"/>
          </a:xfrm>
          <a:prstGeom prst="rect"/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RECRUITER LOGIN</a:t>
            </a:r>
            <a:endParaRPr b="1" dirty="0" lang="en-US">
              <a:solidFill>
                <a:schemeClr val="accent3"/>
              </a:solidFill>
            </a:endParaRPr>
          </a:p>
        </p:txBody>
      </p:sp>
      <p:pic>
        <p:nvPicPr>
          <p:cNvPr id="2097165" name="Picture 2" descr="C:\Users\Dell\Pictures\Screenshots\Screenshot (35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08338" y="2395470"/>
            <a:ext cx="10856890" cy="4031087"/>
          </a:xfrm>
          <a:prstGeom prst="rect"/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RECRUITER PORTAL</a:t>
            </a:r>
            <a:endParaRPr b="1" dirty="0" lang="en-US">
              <a:solidFill>
                <a:schemeClr val="accent3"/>
              </a:solidFill>
            </a:endParaRPr>
          </a:p>
        </p:txBody>
      </p:sp>
      <p:pic>
        <p:nvPicPr>
          <p:cNvPr id="2097166" name="Picture 2" descr="C:\Users\Dell\Pictures\Screenshots\Screenshot (37).pn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30310" y="2531337"/>
            <a:ext cx="10277341" cy="3586128"/>
          </a:xfrm>
          <a:prstGeom prst="rect"/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IN" smtClean="0">
                <a:solidFill>
                  <a:schemeClr val="accent3"/>
                </a:solidFill>
              </a:rPr>
              <a:t>CONCLUSION</a:t>
            </a:r>
            <a:endParaRPr b="1" dirty="0" sz="3600" lang="en-US">
              <a:solidFill>
                <a:schemeClr val="accent3"/>
              </a:solidFill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874059" y="2635624"/>
            <a:ext cx="10022538" cy="3751728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The placement system facilitates the process of placement of students passing out from the institute.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This component can be easily plugged in many other system . Also the component is user friendly.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Accurate information is available.</a:t>
            </a:r>
            <a:endParaRPr b="1" dirty="0" lang="en-US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 </a:t>
            </a:r>
            <a:r>
              <a:rPr b="1" dirty="0" lang="en-US" smtClean="0">
                <a:solidFill>
                  <a:schemeClr val="accent1"/>
                </a:solidFill>
              </a:rPr>
              <a:t>Web based placement management system by maintaining the student details related to placement in an efficient manner</a:t>
            </a:r>
            <a:r>
              <a:rPr b="1" dirty="0" lang="en-US" smtClean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Provides security to the system and software.</a:t>
            </a:r>
            <a:endParaRPr b="1" dirty="0" lang="en-US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b="1" dirty="0" lang="en-US" smtClean="0">
              <a:solidFill>
                <a:schemeClr val="accent1"/>
              </a:solidFill>
            </a:endParaRP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1219200" y="540327"/>
            <a:ext cx="8877837" cy="1571808"/>
          </a:xfrm>
        </p:spPr>
        <p:txBody>
          <a:bodyPr>
            <a:normAutofit fontScale="90000"/>
          </a:bodyPr>
          <a:p>
            <a:r>
              <a:rPr dirty="0" lang="en-US" smtClean="0"/>
              <a:t/>
            </a:r>
            <a:br>
              <a:rPr dirty="0" lang="en-US" smtClean="0"/>
            </a:br>
            <a:r>
              <a:rPr b="1" dirty="0" sz="6000" lang="en-US">
                <a:solidFill>
                  <a:schemeClr val="accent3"/>
                </a:solidFill>
              </a:rPr>
              <a:t>I</a:t>
            </a:r>
            <a:r>
              <a:rPr b="1" dirty="0" sz="6000" lang="en-US" smtClean="0">
                <a:solidFill>
                  <a:schemeClr val="accent3"/>
                </a:solidFill>
              </a:rPr>
              <a:t>TRODUCTION</a:t>
            </a:r>
            <a:r>
              <a:rPr b="1" dirty="0" sz="6000" lang="en-US">
                <a:solidFill>
                  <a:schemeClr val="accent3"/>
                </a:solidFill>
              </a:rPr>
              <a:t/>
            </a:r>
            <a:br>
              <a:rPr b="1" dirty="0" sz="6000" lang="en-US">
                <a:solidFill>
                  <a:schemeClr val="accent3"/>
                </a:solidFill>
              </a:rPr>
            </a:br>
            <a:endParaRPr b="1" dirty="0" sz="6000" lang="en-US">
              <a:solidFill>
                <a:schemeClr val="accent3"/>
              </a:solidFill>
            </a:endParaRPr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857" lnSpcReduction="10000"/>
          </a:bodyPr>
          <a:p>
            <a:r>
              <a:rPr b="1" dirty="0" sz="2800" lang="en-US" smtClean="0">
                <a:solidFill>
                  <a:schemeClr val="accent1"/>
                </a:solidFill>
              </a:rPr>
              <a:t>In today’s  modern, sophisticated and fast world </a:t>
            </a:r>
            <a:r>
              <a:rPr baseline="-25000" b="1" dirty="0" sz="2800" lang="en-US" smtClean="0">
                <a:solidFill>
                  <a:schemeClr val="accent1"/>
                </a:solidFill>
              </a:rPr>
              <a:t>,</a:t>
            </a:r>
            <a:r>
              <a:rPr b="1" dirty="0" sz="2800" lang="en-US" smtClean="0">
                <a:solidFill>
                  <a:schemeClr val="accent1"/>
                </a:solidFill>
              </a:rPr>
              <a:t> online PLACEMENT MANAGEMENT have become a medium of communication among the internet users . On one end it is informative , convenient and cost effective. ONLINE PLACEMENT MANAGEMENT focused on building online communities of people having shared interests. PLACEMENT CELLS  have common themes of providing best jobs, person-to-company  interaction and creation of shared  and collaborative content.</a:t>
            </a:r>
            <a:endParaRPr b="1" dirty="0" sz="2800"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27094" y="847165"/>
            <a:ext cx="9036424" cy="5109881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4800" lang="en-US" smtClean="0">
                <a:solidFill>
                  <a:schemeClr val="accent3"/>
                </a:solidFill>
              </a:rPr>
              <a:t>PROJECT OBJECTIVE</a:t>
            </a:r>
            <a:endParaRPr b="1" dirty="0" sz="4800" lang="en-US">
              <a:solidFill>
                <a:schemeClr val="accent3"/>
              </a:solidFill>
            </a:endParaRP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buFont typeface="Wingdings" panose="05000000000000000000" pitchFamily="2" charset="2"/>
              <a:buChar char="Ø"/>
            </a:pPr>
            <a:r>
              <a:rPr b="1" dirty="0" lang="en-US">
                <a:solidFill>
                  <a:schemeClr val="accent1"/>
                </a:solidFill>
              </a:rPr>
              <a:t>Help in fast access producers in placement related </a:t>
            </a:r>
            <a:r>
              <a:rPr b="1" dirty="0" lang="en-US" smtClean="0">
                <a:solidFill>
                  <a:schemeClr val="accent1"/>
                </a:solidFill>
              </a:rPr>
              <a:t>activities.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>
                <a:solidFill>
                  <a:schemeClr val="accent1"/>
                </a:solidFill>
              </a:rPr>
              <a:t> </a:t>
            </a:r>
            <a:r>
              <a:rPr b="1" dirty="0" lang="en-US" smtClean="0">
                <a:solidFill>
                  <a:schemeClr val="accent1"/>
                </a:solidFill>
              </a:rPr>
              <a:t>facility of maintaining the details of the students</a:t>
            </a:r>
            <a:endParaRPr b="1" dirty="0" lang="en-US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Time Saving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Easy to access</a:t>
            </a:r>
            <a:r>
              <a:rPr b="1" dirty="0" lang="en-US">
                <a:solidFill>
                  <a:schemeClr val="accent1"/>
                </a:solidFill>
              </a:rPr>
              <a:t> .</a:t>
            </a:r>
            <a:r>
              <a:rPr b="1" dirty="0" lang="en-US" smtClean="0">
                <a:solidFill>
                  <a:schemeClr val="accent1"/>
                </a:solidFill>
              </a:rPr>
              <a:t> Avoid fake entry.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 smtClean="0">
                <a:solidFill>
                  <a:schemeClr val="accent1"/>
                </a:solidFill>
              </a:rPr>
              <a:t>Only Eligible student get chance. Improve accuracy in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>
                <a:solidFill>
                  <a:schemeClr val="accent1"/>
                </a:solidFill>
              </a:rPr>
              <a:t>The proposed system intends user-friendly operations which may resolve ambiguity.</a:t>
            </a:r>
          </a:p>
          <a:p>
            <a:pPr>
              <a:buFont typeface="Wingdings" panose="05000000000000000000" pitchFamily="2" charset="2"/>
              <a:buChar char="Ø"/>
            </a:pPr>
            <a:endParaRPr dirty="0" lang="en-US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dirty="0"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1295401" y="927847"/>
            <a:ext cx="8560492" cy="1371600"/>
          </a:xfrm>
        </p:spPr>
        <p:txBody>
          <a:bodyPr>
            <a:normAutofit/>
          </a:bodyPr>
          <a:p>
            <a:r>
              <a:rPr b="1" dirty="0" lang="en-US" smtClean="0">
                <a:solidFill>
                  <a:schemeClr val="accent3"/>
                </a:solidFill>
              </a:rPr>
              <a:t>       </a:t>
            </a:r>
            <a:r>
              <a:rPr b="1" dirty="0" lang="en-US" smtClean="0">
                <a:solidFill>
                  <a:schemeClr val="accent3"/>
                </a:solidFill>
              </a:rPr>
              <a:t/>
            </a:r>
            <a:br>
              <a:rPr b="1" dirty="0" lang="en-US" smtClean="0">
                <a:solidFill>
                  <a:schemeClr val="accent3"/>
                </a:solidFill>
              </a:rPr>
            </a:br>
            <a:r>
              <a:rPr b="1" dirty="0" sz="4000" lang="en-US" smtClean="0">
                <a:solidFill>
                  <a:schemeClr val="accent3"/>
                </a:solidFill>
              </a:rPr>
              <a:t>PLACEMENT CELLS BENIFITS</a:t>
            </a:r>
            <a:endParaRPr b="1" dirty="0" sz="4000" lang="en-US">
              <a:solidFill>
                <a:schemeClr val="accent3"/>
              </a:solidFill>
            </a:endParaRPr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lang="en-US" smtClean="0"/>
              <a:t> </a:t>
            </a:r>
            <a:r>
              <a:rPr b="1" dirty="0" sz="2800" lang="en-US" smtClean="0">
                <a:solidFill>
                  <a:schemeClr val="accent1"/>
                </a:solidFill>
              </a:rPr>
              <a:t>A placement  Cell site can be good way to make connections with people with similar interests and goals.</a:t>
            </a:r>
          </a:p>
          <a:p>
            <a:r>
              <a:rPr b="1" dirty="0" sz="2800" lang="en-US" smtClean="0">
                <a:solidFill>
                  <a:schemeClr val="accent1"/>
                </a:solidFill>
              </a:rPr>
              <a:t>Facilities open communication, leading to enhanced job information discovery and delivery .</a:t>
            </a:r>
          </a:p>
          <a:p>
            <a:r>
              <a:rPr b="1" dirty="0" sz="2800" lang="en-US" smtClean="0">
                <a:solidFill>
                  <a:schemeClr val="accent1"/>
                </a:solidFill>
              </a:rPr>
              <a:t> Build new connection, awareness and company response.</a:t>
            </a:r>
          </a:p>
          <a:p>
            <a:endParaRPr b="1" dirty="0" sz="2800" lang="en-US">
              <a:solidFill>
                <a:schemeClr val="accent1"/>
              </a:solidFill>
            </a:endParaRPr>
          </a:p>
          <a:p>
            <a:endParaRPr b="1" dirty="0" sz="2800" lang="en-US" smtClean="0">
              <a:solidFill>
                <a:schemeClr val="accent1"/>
              </a:solidFill>
            </a:endParaRPr>
          </a:p>
          <a:p>
            <a:endParaRPr b="1" dirty="0" sz="2800"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wipe/>
  </p:transition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1"/>
          <p:cNvSpPr/>
          <p:nvPr/>
        </p:nvSpPr>
        <p:spPr>
          <a:xfrm>
            <a:off x="1983346" y="1738647"/>
            <a:ext cx="6980350" cy="3444240"/>
          </a:xfrm>
          <a:prstGeom prst="rect"/>
        </p:spPr>
        <p:txBody>
          <a:bodyPr wrap="square">
            <a:spAutoFit/>
          </a:bodyPr>
          <a:p>
            <a:pPr indent="-457200" marL="457200">
              <a:buFont typeface="Arial" panose="020B0604020202020204" pitchFamily="34" charset="0"/>
              <a:buChar char="•"/>
            </a:pPr>
            <a:r>
              <a:rPr b="1" dirty="0" sz="2800" lang="en-US">
                <a:solidFill>
                  <a:schemeClr val="accent1"/>
                </a:solidFill>
              </a:rPr>
              <a:t>Provides an opportunity  to widen business contacts</a:t>
            </a:r>
            <a:r>
              <a:rPr b="1" dirty="0" sz="2800" lang="en-US" smtClean="0">
                <a:solidFill>
                  <a:schemeClr val="accent1"/>
                </a:solidFill>
              </a:rPr>
              <a:t>.</a:t>
            </a:r>
          </a:p>
          <a:p>
            <a:endParaRPr b="1" dirty="0" sz="2800" lang="en-US" smtClean="0">
              <a:solidFill>
                <a:schemeClr val="accent1"/>
              </a:solidFill>
            </a:endParaRPr>
          </a:p>
          <a:p>
            <a:pPr indent="-457200" marL="457200">
              <a:buFont typeface="Arial" panose="020B0604020202020204" pitchFamily="34" charset="0"/>
              <a:buChar char="•"/>
            </a:pPr>
            <a:r>
              <a:rPr b="1" dirty="0" sz="2800" lang="en-US">
                <a:solidFill>
                  <a:schemeClr val="accent1"/>
                </a:solidFill>
              </a:rPr>
              <a:t> </a:t>
            </a:r>
            <a:r>
              <a:rPr b="1" dirty="0" sz="2800" lang="en-US" smtClean="0">
                <a:solidFill>
                  <a:schemeClr val="accent1"/>
                </a:solidFill>
              </a:rPr>
              <a:t> </a:t>
            </a:r>
            <a:r>
              <a:rPr b="1" dirty="0" sz="2800" lang="en-US">
                <a:solidFill>
                  <a:schemeClr val="accent1"/>
                </a:solidFill>
              </a:rPr>
              <a:t>Convenient and easy to use </a:t>
            </a:r>
            <a:r>
              <a:rPr b="1" dirty="0" sz="2800" lang="en-US" smtClean="0">
                <a:solidFill>
                  <a:schemeClr val="accent1"/>
                </a:solidFill>
              </a:rPr>
              <a:t>.</a:t>
            </a:r>
          </a:p>
          <a:p>
            <a:endParaRPr b="1" dirty="0" sz="2800" lang="en-US">
              <a:solidFill>
                <a:schemeClr val="accent1"/>
              </a:solidFill>
            </a:endParaRPr>
          </a:p>
          <a:p>
            <a:pPr indent="-457200" marL="457200">
              <a:buFont typeface="Arial" panose="020B0604020202020204" pitchFamily="34" charset="0"/>
              <a:buChar char="•"/>
            </a:pPr>
            <a:r>
              <a:rPr b="1" dirty="0" sz="2800" lang="en-US">
                <a:solidFill>
                  <a:schemeClr val="accent1"/>
                </a:solidFill>
              </a:rPr>
              <a:t>Placements Cells  site provides different categorized job opportunity. It also allow user their user to upload their resume.</a:t>
            </a: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US" smtClean="0">
                <a:solidFill>
                  <a:schemeClr val="accent3"/>
                </a:solidFill>
              </a:rPr>
              <a:t>TECHNOLOGIES USED</a:t>
            </a:r>
            <a:endParaRPr b="1" dirty="0" sz="3600" lang="en-US">
              <a:solidFill>
                <a:schemeClr val="accent3"/>
              </a:solidFill>
            </a:endParaRP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22844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dirty="0" lang="en-US" smtClean="0">
                <a:solidFill>
                  <a:schemeClr val="accent2"/>
                </a:solidFill>
              </a:rPr>
              <a:t> </a:t>
            </a:r>
            <a:r>
              <a:rPr b="1" dirty="0" lang="en-US" smtClean="0">
                <a:solidFill>
                  <a:schemeClr val="accent1"/>
                </a:solidFill>
              </a:rPr>
              <a:t>Java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smtClean="0">
                <a:solidFill>
                  <a:schemeClr val="accent1"/>
                </a:solidFill>
              </a:rPr>
              <a:t>Spring Boot 2.2.6+</a:t>
            </a: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smtClean="0">
                <a:solidFill>
                  <a:schemeClr val="accent1"/>
                </a:solidFill>
              </a:rPr>
              <a:t>Spring Framework 5.2.5+</a:t>
            </a: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smtClean="0">
                <a:solidFill>
                  <a:schemeClr val="accent1"/>
                </a:solidFill>
              </a:rPr>
              <a:t>Maven 3.2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smtClean="0">
                <a:solidFill>
                  <a:schemeClr val="accent1"/>
                </a:solidFill>
              </a:rPr>
              <a:t>Spring Data JPA(Hibernate)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err="1" smtClean="0">
                <a:solidFill>
                  <a:schemeClr val="accent1"/>
                </a:solidFill>
              </a:rPr>
              <a:t>MySQL</a:t>
            </a:r>
            <a:endParaRPr b="1" dirty="0" lang="en-IN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b="1" dirty="0" lang="en-IN" err="1" smtClean="0">
                <a:solidFill>
                  <a:schemeClr val="accent1"/>
                </a:solidFill>
              </a:rPr>
              <a:t>Thymeleaf</a:t>
            </a:r>
            <a:endParaRPr b="1" dirty="0" lang="en-US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dirty="0" lang="en-US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dirty="0" lang="en-US"/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sz="3600" lang="en-US" smtClean="0">
                <a:solidFill>
                  <a:schemeClr val="accent3"/>
                </a:solidFill>
              </a:rPr>
              <a:t>REQUIRED SPECIFICATION</a:t>
            </a:r>
            <a:endParaRPr b="1" dirty="0" sz="3600" lang="en-US"/>
          </a:p>
        </p:txBody>
      </p:sp>
      <p:graphicFrame>
        <p:nvGraphicFramePr>
          <p:cNvPr id="419430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9870" y="2476779"/>
          <a:ext cx="9601200" cy="3135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00600"/>
                <a:gridCol w="4800600"/>
              </a:tblGrid>
              <a:tr h="783750">
                <a:tc>
                  <a:txBody>
                    <a:bodyPr/>
                    <a:p>
                      <a:r>
                        <a:rPr b="1" dirty="0" lang="en-US" smtClean="0">
                          <a:solidFill>
                            <a:schemeClr val="tx1"/>
                          </a:solidFill>
                        </a:rPr>
                        <a:t>              </a:t>
                      </a:r>
                      <a:r>
                        <a:rPr b="1" dirty="0" sz="2400" lang="en-US" smtClean="0">
                          <a:solidFill>
                            <a:schemeClr val="tx1"/>
                          </a:solidFill>
                        </a:rPr>
                        <a:t>Hardware</a:t>
                      </a:r>
                      <a:r>
                        <a:rPr baseline="0" b="1" dirty="0" sz="2400" lang="en-US" smtClean="0">
                          <a:solidFill>
                            <a:schemeClr val="tx1"/>
                          </a:solidFill>
                        </a:rPr>
                        <a:t> Configuration</a:t>
                      </a:r>
                      <a:endParaRPr b="1" dirty="0" sz="2400" lang="en-US">
                        <a:solidFill>
                          <a:schemeClr val="tx1"/>
                        </a:solidFill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 smtClean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b="1" dirty="0" sz="2400" lang="en-US" smtClean="0">
                          <a:solidFill>
                            <a:schemeClr val="tx1"/>
                          </a:solidFill>
                        </a:rPr>
                        <a:t>Software Configuration</a:t>
                      </a:r>
                      <a:endParaRPr b="1" dirty="0" sz="2400" lang="en-US">
                        <a:solidFill>
                          <a:schemeClr val="tx1"/>
                        </a:solidFill>
                      </a:endParaRPr>
                    </a:p>
                  </a:txBody>
                </a:tc>
              </a:tr>
              <a:tr h="783750">
                <a:tc>
                  <a:txBody>
                    <a:bodyPr/>
                    <a:p>
                      <a:r>
                        <a:rPr b="1" dirty="0" lang="en-IN" smtClean="0"/>
                        <a:t>System: P IV</a:t>
                      </a:r>
                      <a:r>
                        <a:rPr baseline="0" b="1" dirty="0" lang="en-IN" smtClean="0"/>
                        <a:t> or above</a:t>
                      </a:r>
                      <a:endParaRPr b="1" dirty="0" lang="en-US"/>
                    </a:p>
                  </a:txBody>
                </a:tc>
                <a:tc>
                  <a:txBody>
                    <a:bodyPr/>
                    <a:p>
                      <a:r>
                        <a:rPr b="1" dirty="0" lang="en-IN" smtClean="0"/>
                        <a:t>Software IDE : Eclipse</a:t>
                      </a:r>
                      <a:endParaRPr b="1" dirty="0" lang="en-US"/>
                    </a:p>
                  </a:txBody>
                </a:tc>
              </a:tr>
              <a:tr h="783750">
                <a:tc>
                  <a:txBody>
                    <a:bodyPr/>
                    <a:p>
                      <a:r>
                        <a:rPr b="1" dirty="0" lang="en-IN" smtClean="0"/>
                        <a:t>RAM : 1 GB</a:t>
                      </a:r>
                    </a:p>
                    <a:p>
                      <a:r>
                        <a:rPr b="1" dirty="0" lang="en-IN" smtClean="0"/>
                        <a:t>Hard Disk : 10 GB</a:t>
                      </a:r>
                      <a:endParaRPr b="1" dirty="0" lang="en-US"/>
                    </a:p>
                  </a:txBody>
                </a:tc>
                <a:tc>
                  <a:txBody>
                    <a:bodyPr/>
                    <a:p>
                      <a:r>
                        <a:rPr b="1" dirty="0" lang="en-IN" smtClean="0"/>
                        <a:t>Language : Java</a:t>
                      </a:r>
                      <a:endParaRPr b="1" dirty="0" lang="en-US"/>
                    </a:p>
                  </a:txBody>
                </a:tc>
              </a:tr>
              <a:tr h="783750">
                <a:tc>
                  <a:txBody>
                    <a:bodyPr/>
                    <a:p>
                      <a:r>
                        <a:rPr b="1" dirty="0" lang="en-IN" smtClean="0"/>
                        <a:t>Operating System : Windows 8 &amp; above</a:t>
                      </a:r>
                      <a:endParaRPr b="1" dirty="0" lang="en-US"/>
                    </a:p>
                  </a:txBody>
                </a:tc>
                <a:tc>
                  <a:txBody>
                    <a:bodyPr/>
                    <a:p>
                      <a:r>
                        <a:rPr b="1" dirty="0" lang="en-IN" smtClean="0"/>
                        <a:t>Back End</a:t>
                      </a:r>
                      <a:r>
                        <a:rPr baseline="0" b="1" dirty="0" lang="en-IN" smtClean="0"/>
                        <a:t> : My SQL  Server</a:t>
                      </a:r>
                      <a:endParaRPr b="1" dirty="0" lang="en-US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 smtClean="0">
                <a:solidFill>
                  <a:schemeClr val="accent3"/>
                </a:solidFill>
              </a:rPr>
              <a:t>PROPOSED SYSTEM</a:t>
            </a:r>
            <a:endParaRPr b="1" dirty="0" lang="en-US">
              <a:solidFill>
                <a:schemeClr val="accent3"/>
              </a:solidFill>
            </a:endParaRP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5833" lnSpcReduction="10000"/>
          </a:bodyPr>
          <a:p>
            <a:r>
              <a:rPr b="1" dirty="0" lang="en-US" smtClean="0">
                <a:solidFill>
                  <a:schemeClr val="accent1"/>
                </a:solidFill>
              </a:rPr>
              <a:t>The ai</a:t>
            </a:r>
            <a:r>
              <a:rPr b="1" dirty="0" lang="en-US" smtClean="0">
                <a:solidFill>
                  <a:schemeClr val="accent1"/>
                </a:solidFill>
              </a:rPr>
              <a:t>m of the proposed  system is to develop a system with improve facilities. Our project has big scope to do. Student can access previous information about placement . We can store information of all students. Various companies can access their information . Notifications are sent  to student about the companies.</a:t>
            </a:r>
          </a:p>
          <a:p>
            <a:r>
              <a:rPr b="1" dirty="0" lang="en-US" smtClean="0">
                <a:solidFill>
                  <a:schemeClr val="accent1"/>
                </a:solidFill>
              </a:rPr>
              <a:t>The proposed system can overcome all the limitation of the existing system , such as student’s information is maintained in the  database, it gives more security to data , insure data accuracy, only eligible student get </a:t>
            </a:r>
            <a:r>
              <a:rPr b="1" dirty="0" lang="en-US" err="1" smtClean="0">
                <a:solidFill>
                  <a:schemeClr val="accent1"/>
                </a:solidFill>
              </a:rPr>
              <a:t>chance,it</a:t>
            </a:r>
            <a:r>
              <a:rPr b="1" dirty="0" lang="en-US" smtClean="0">
                <a:solidFill>
                  <a:schemeClr val="accent1"/>
                </a:solidFill>
              </a:rPr>
              <a:t> makes information flow efficient.</a:t>
            </a: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1134037" y="672849"/>
            <a:ext cx="9601196" cy="1303867"/>
          </a:xfrm>
        </p:spPr>
        <p:txBody>
          <a:bodyPr/>
          <a:p>
            <a:r>
              <a:rPr b="1" dirty="0" lang="en-IN" smtClean="0">
                <a:solidFill>
                  <a:schemeClr val="accent3"/>
                </a:solidFill>
              </a:rPr>
              <a:t>SPRING ANNOTATIONS</a:t>
            </a:r>
            <a:endParaRPr b="1" dirty="0" lang="en-US">
              <a:solidFill>
                <a:schemeClr val="accent3"/>
              </a:solidFill>
            </a:endParaRPr>
          </a:p>
        </p:txBody>
      </p:sp>
      <p:sp>
        <p:nvSpPr>
          <p:cNvPr id="10486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833" lnSpcReduction="20000"/>
          </a:bodyPr>
          <a:p>
            <a:r>
              <a:rPr b="1" dirty="0" lang="en-US" smtClean="0">
                <a:solidFill>
                  <a:schemeClr val="accent1"/>
                </a:solidFill>
              </a:rPr>
              <a:t>@Controller: The @Controller is a class-level annotation. It is a specialization of @Component. It marks a class as a web request handler. It is often used to serve web pages. By default, it returns a string that indicates which route to redirect. It is mostly used with @</a:t>
            </a:r>
            <a:r>
              <a:rPr b="1" dirty="0" lang="en-US" err="1" smtClean="0">
                <a:solidFill>
                  <a:schemeClr val="accent1"/>
                </a:solidFill>
              </a:rPr>
              <a:t>RequestMapping</a:t>
            </a:r>
            <a:r>
              <a:rPr b="1" dirty="0" lang="en-US" smtClean="0">
                <a:solidFill>
                  <a:schemeClr val="accent1"/>
                </a:solidFill>
              </a:rPr>
              <a:t> annotation.</a:t>
            </a:r>
          </a:p>
          <a:p>
            <a:r>
              <a:rPr b="1" dirty="0" lang="en-US" smtClean="0">
                <a:solidFill>
                  <a:schemeClr val="accent1"/>
                </a:solidFill>
              </a:rPr>
              <a:t>@</a:t>
            </a:r>
            <a:r>
              <a:rPr b="1" dirty="0" lang="en-US" err="1" smtClean="0">
                <a:solidFill>
                  <a:schemeClr val="accent1"/>
                </a:solidFill>
              </a:rPr>
              <a:t>Autowired</a:t>
            </a:r>
            <a:r>
              <a:rPr b="1" dirty="0" lang="en-US" smtClean="0">
                <a:solidFill>
                  <a:schemeClr val="accent1"/>
                </a:solidFill>
              </a:rPr>
              <a:t>: Spring provides annotation-based auto-wiring by providing @</a:t>
            </a:r>
            <a:r>
              <a:rPr b="1" dirty="0" lang="en-US" err="1" smtClean="0">
                <a:solidFill>
                  <a:schemeClr val="accent1"/>
                </a:solidFill>
              </a:rPr>
              <a:t>Autowired</a:t>
            </a:r>
            <a:r>
              <a:rPr b="1" dirty="0" lang="en-US" smtClean="0">
                <a:solidFill>
                  <a:schemeClr val="accent1"/>
                </a:solidFill>
              </a:rPr>
              <a:t> annotation. It is used to </a:t>
            </a:r>
            <a:r>
              <a:rPr b="1" dirty="0" lang="en-US" err="1" smtClean="0">
                <a:solidFill>
                  <a:schemeClr val="accent1"/>
                </a:solidFill>
              </a:rPr>
              <a:t>autowire</a:t>
            </a:r>
            <a:r>
              <a:rPr b="1" dirty="0" lang="en-US" smtClean="0">
                <a:solidFill>
                  <a:schemeClr val="accent1"/>
                </a:solidFill>
              </a:rPr>
              <a:t> spring bean on setter methods, instance variable, and constructor. When we use @</a:t>
            </a:r>
            <a:r>
              <a:rPr b="1" dirty="0" lang="en-US" err="1" smtClean="0">
                <a:solidFill>
                  <a:schemeClr val="accent1"/>
                </a:solidFill>
              </a:rPr>
              <a:t>Autowired</a:t>
            </a:r>
            <a:r>
              <a:rPr b="1" dirty="0" lang="en-US" smtClean="0">
                <a:solidFill>
                  <a:schemeClr val="accent1"/>
                </a:solidFill>
              </a:rPr>
              <a:t> annotation, the spring container auto-wires the bean by matching data-type.</a:t>
            </a:r>
          </a:p>
          <a:p>
            <a:r>
              <a:rPr b="1" dirty="0" lang="en-US" smtClean="0">
                <a:solidFill>
                  <a:schemeClr val="accent1"/>
                </a:solidFill>
              </a:rPr>
              <a:t>@Configuration: It is a class-level annotation. The class annotated with @Configuration used by Spring Containers as a source of bean definitions.</a:t>
            </a:r>
          </a:p>
          <a:p>
            <a:r>
              <a:rPr b="1" dirty="0" lang="en-US" smtClean="0">
                <a:solidFill>
                  <a:schemeClr val="accent1"/>
                </a:solidFill>
              </a:rPr>
              <a:t>@Bean: It is a method-level annotation. It is an alternative of XML &lt;bean&gt; tag. It tells the method to produce a bean to be managed by Spring Container.</a:t>
            </a:r>
          </a:p>
          <a:p>
            <a:r>
              <a:rPr b="1" dirty="0" lang="en-US" smtClean="0">
                <a:solidFill>
                  <a:schemeClr val="accent1"/>
                </a:solidFill>
              </a:rPr>
              <a:t>@Service: It is also used at class level. It tells the Spring that class contains the business logic.</a:t>
            </a:r>
            <a:endParaRPr b="1" dirty="0" lang="en-IN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/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rganic">
  <a:themeElements>
    <a:clrScheme name="Organic">
      <a:dk1>
        <a:sysClr lastClr="000000" val="windowText"/>
      </a:dk1>
      <a:lt1>
        <a:sysClr lastClr="FFFFFF" val="window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algn="tl" flip="none" sx="100000" sy="100000" tx="0" ty="0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r="13500000" dist="12700">
              <a:srgbClr val="000000">
                <a:alpha val="45000"/>
              </a:srgbClr>
            </a:innerShdw>
          </a:effectLst>
        </a:effectStyle>
        <a:effectStyle>
          <a:effectLst>
            <a:outerShdw blurRad="38100" dir="5400000" dist="254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Placement Management System</dc:title>
  <dc:creator>hp</dc:creator>
  <cp:lastModifiedBy>hp</cp:lastModifiedBy>
  <dcterms:created xsi:type="dcterms:W3CDTF">2022-05-07T05:34:04Z</dcterms:created>
  <dcterms:modified xsi:type="dcterms:W3CDTF">2022-05-14T09:25:30Z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4603b400702e4f519fba8a2afcdda716</vt:lpwstr>
  </property>
</Properties>
</file>